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6" r:id="rId1"/>
  </p:sldMasterIdLst>
  <p:notesMasterIdLst>
    <p:notesMasterId r:id="rId14"/>
  </p:notesMasterIdLst>
  <p:handoutMasterIdLst>
    <p:handoutMasterId r:id="rId15"/>
  </p:handoutMasterIdLst>
  <p:sldIdLst>
    <p:sldId id="532" r:id="rId2"/>
    <p:sldId id="538" r:id="rId3"/>
    <p:sldId id="535" r:id="rId4"/>
    <p:sldId id="460" r:id="rId5"/>
    <p:sldId id="541" r:id="rId6"/>
    <p:sldId id="537" r:id="rId7"/>
    <p:sldId id="539" r:id="rId8"/>
    <p:sldId id="540" r:id="rId9"/>
    <p:sldId id="542" r:id="rId10"/>
    <p:sldId id="544" r:id="rId11"/>
    <p:sldId id="543" r:id="rId12"/>
    <p:sldId id="534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C9E"/>
    <a:srgbClr val="4D557B"/>
    <a:srgbClr val="556592"/>
    <a:srgbClr val="B3172B"/>
    <a:srgbClr val="7E378E"/>
    <a:srgbClr val="15464B"/>
    <a:srgbClr val="008000"/>
    <a:srgbClr val="2F5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3" autoAdjust="0"/>
    <p:restoredTop sz="92675" autoAdjust="0"/>
  </p:normalViewPr>
  <p:slideViewPr>
    <p:cSldViewPr snapToGrid="0" snapToObjects="1">
      <p:cViewPr varScale="1">
        <p:scale>
          <a:sx n="127" d="100"/>
          <a:sy n="127" d="100"/>
        </p:scale>
        <p:origin x="912" y="1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3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E6B0-4093-4525-BAA5-041F7C92A15F}" type="datetimeFigureOut">
              <a:rPr lang="es-CL" smtClean="0"/>
              <a:pPr/>
              <a:t>03-03-20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919E-02DA-4FCC-94DF-6C8F7CB013E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12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A46D7-3894-A54B-B4A1-B0E4C2D1EC7E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B208DF-24DF-1C46-8C17-8757FEFE842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5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0"/>
            <a:ext cx="1666051" cy="15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0"/>
            <a:ext cx="2033269" cy="1524952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5133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1867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37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1867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11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5460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3479801" y="2276475"/>
            <a:ext cx="5257799" cy="24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479800" y="800101"/>
            <a:ext cx="5257800" cy="7429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3479800" y="1638300"/>
            <a:ext cx="5257800" cy="5429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413190" y="485690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0D743BD-13B2-8146-8C09-0F6A22AE68B5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884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omplemento-Logo-Gobierno-160x14px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011379"/>
            <a:ext cx="1676870" cy="1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58400E2-9062-FF4C-B0CD-D25A1CC2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74" y="724881"/>
            <a:ext cx="3236452" cy="4045565"/>
          </a:xfrm>
          <a:prstGeom prst="rect">
            <a:avLst/>
          </a:prstGeom>
        </p:spPr>
      </p:pic>
      <p:grpSp>
        <p:nvGrpSpPr>
          <p:cNvPr id="3" name="Agrupar 9">
            <a:extLst>
              <a:ext uri="{FF2B5EF4-FFF2-40B4-BE49-F238E27FC236}">
                <a16:creationId xmlns:a16="http://schemas.microsoft.com/office/drawing/2014/main" id="{BAC0902B-05E0-EC40-B3A1-304EA93D6130}"/>
              </a:ext>
            </a:extLst>
          </p:cNvPr>
          <p:cNvGrpSpPr/>
          <p:nvPr/>
        </p:nvGrpSpPr>
        <p:grpSpPr>
          <a:xfrm>
            <a:off x="1352981" y="322416"/>
            <a:ext cx="6438038" cy="541833"/>
            <a:chOff x="1" y="262126"/>
            <a:chExt cx="6438038" cy="541833"/>
          </a:xfrm>
        </p:grpSpPr>
        <p:sp>
          <p:nvSpPr>
            <p:cNvPr id="4" name="Redondear rectángulo de esquina del mismo lado 3">
              <a:extLst>
                <a:ext uri="{FF2B5EF4-FFF2-40B4-BE49-F238E27FC236}">
                  <a16:creationId xmlns:a16="http://schemas.microsoft.com/office/drawing/2014/main" id="{FDA75E2B-4D09-464F-9172-6082028F33B1}"/>
                </a:ext>
              </a:extLst>
            </p:cNvPr>
            <p:cNvSpPr/>
            <p:nvPr/>
          </p:nvSpPr>
          <p:spPr>
            <a:xfrm rot="5400000">
              <a:off x="2948191" y="-2685888"/>
              <a:ext cx="541657" cy="6438038"/>
            </a:xfrm>
            <a:prstGeom prst="round2SameRect">
              <a:avLst/>
            </a:prstGeom>
            <a:solidFill>
              <a:srgbClr val="4D55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66725BE-499D-1E45-BBEA-D5C353A79A25}"/>
                </a:ext>
              </a:extLst>
            </p:cNvPr>
            <p:cNvSpPr txBox="1"/>
            <p:nvPr/>
          </p:nvSpPr>
          <p:spPr>
            <a:xfrm>
              <a:off x="1675166" y="262126"/>
              <a:ext cx="3087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bg1"/>
                  </a:solidFill>
                  <a:latin typeface="Candara"/>
                  <a:cs typeface="Candara"/>
                </a:rPr>
                <a:t>GOBIERNO ACTIVO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5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ronavirus_sintoma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27873" r="4250" b="39346"/>
          <a:stretch/>
        </p:blipFill>
        <p:spPr>
          <a:xfrm>
            <a:off x="-1" y="1830059"/>
            <a:ext cx="9144001" cy="21012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3915" y="4044840"/>
            <a:ext cx="7931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Candara"/>
                <a:cs typeface="Candara"/>
              </a:rPr>
              <a:t>Diríjase al Servicio de Urgencia más cercano alertando de inmediato sobre sus viajes y síntomas, o bien comuníquese con Salud Responde. 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1881" y="1001011"/>
            <a:ext cx="873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Usted que estuvo en un país con brote de Coronavirus o en contacto con una persona con enfermedad respiratoria por Coronavirus y presenta alguno de estos síntomas: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ndara"/>
              <a:cs typeface="Candara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" y="241799"/>
            <a:ext cx="6438038" cy="562160"/>
            <a:chOff x="1" y="241799"/>
            <a:chExt cx="6438038" cy="562160"/>
          </a:xfrm>
        </p:grpSpPr>
        <p:sp>
          <p:nvSpPr>
            <p:cNvPr id="9" name="Redondear rectángulo de esquina del mismo lado 8"/>
            <p:cNvSpPr/>
            <p:nvPr/>
          </p:nvSpPr>
          <p:spPr>
            <a:xfrm rot="5400000">
              <a:off x="2948191" y="-2685888"/>
              <a:ext cx="541657" cy="6438038"/>
            </a:xfrm>
            <a:prstGeom prst="round2SameRect">
              <a:avLst/>
            </a:prstGeom>
            <a:solidFill>
              <a:srgbClr val="4D55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10154" y="241799"/>
              <a:ext cx="4575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ndara"/>
                  <a:cs typeface="Candara"/>
                </a:rPr>
                <a:t>Reconocimiento de síntomas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7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ronavirus_como prevenirl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24595" r="2557" b="24776"/>
          <a:stretch/>
        </p:blipFill>
        <p:spPr>
          <a:xfrm>
            <a:off x="127920" y="1825525"/>
            <a:ext cx="8826484" cy="303641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6349" y="957011"/>
            <a:ext cx="838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El Nuevo Coronavirus es un virus que causa una enfermedad similar a la gripe y en algunos casos Infección Respiratoria Aguda Grave. Para prevenirlo tenga presente las siguientes recomendaciones: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ndara"/>
              <a:cs typeface="Candara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" y="241799"/>
            <a:ext cx="6438038" cy="562160"/>
            <a:chOff x="1" y="241799"/>
            <a:chExt cx="6438038" cy="562160"/>
          </a:xfrm>
        </p:grpSpPr>
        <p:sp>
          <p:nvSpPr>
            <p:cNvPr id="7" name="Redondear rectángulo de esquina del mismo lado 6"/>
            <p:cNvSpPr/>
            <p:nvPr/>
          </p:nvSpPr>
          <p:spPr>
            <a:xfrm rot="5400000">
              <a:off x="2948191" y="-2685888"/>
              <a:ext cx="541657" cy="6438038"/>
            </a:xfrm>
            <a:prstGeom prst="round2SameRect">
              <a:avLst/>
            </a:prstGeom>
            <a:solidFill>
              <a:srgbClr val="4D55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0154" y="241799"/>
              <a:ext cx="37106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ndara"/>
                  <a:cs typeface="Candara"/>
                </a:rPr>
                <a:t>Medidas de prevención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7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210244" cy="520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61" y="1797723"/>
            <a:ext cx="1666051" cy="1509183"/>
          </a:xfrm>
          <a:prstGeom prst="rect">
            <a:avLst/>
          </a:prstGeom>
        </p:spPr>
      </p:pic>
      <p:pic>
        <p:nvPicPr>
          <p:cNvPr id="2" name="Imagen 1" descr="LOGO_PLAN-DE-ACCION-CORONAVIRUS_COVID-19_circul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51" y="1754089"/>
            <a:ext cx="1501036" cy="161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709646" y="898788"/>
            <a:ext cx="611256" cy="830998"/>
            <a:chOff x="703664" y="1507715"/>
            <a:chExt cx="749142" cy="1018453"/>
          </a:xfrm>
        </p:grpSpPr>
        <p:sp>
          <p:nvSpPr>
            <p:cNvPr id="7" name="Elipse 6"/>
            <p:cNvSpPr/>
            <p:nvPr/>
          </p:nvSpPr>
          <p:spPr>
            <a:xfrm>
              <a:off x="703664" y="1744953"/>
              <a:ext cx="749142" cy="74914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800" b="1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838301" y="1507715"/>
              <a:ext cx="478652" cy="1018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4800" b="1" dirty="0">
                  <a:solidFill>
                    <a:schemeClr val="bg1"/>
                  </a:solidFill>
                  <a:latin typeface="Candara"/>
                  <a:cs typeface="Candara"/>
                </a:rPr>
                <a:t>1</a:t>
              </a: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1383382" y="1152687"/>
            <a:ext cx="5636309" cy="435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accent3">
                    <a:lumMod val="75000"/>
                  </a:schemeClr>
                </a:solidFill>
                <a:latin typeface="Candara"/>
                <a:cs typeface="Candara"/>
              </a:rPr>
              <a:t>No se presentan casos en territorio nacional </a:t>
            </a:r>
            <a:endParaRPr lang="es-ES" sz="2400" b="1" dirty="0">
              <a:solidFill>
                <a:schemeClr val="accent3">
                  <a:lumMod val="75000"/>
                </a:schemeClr>
              </a:solidFill>
              <a:latin typeface="Candara"/>
              <a:cs typeface="Candara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709646" y="2276768"/>
            <a:ext cx="7544008" cy="830997"/>
            <a:chOff x="709646" y="2021250"/>
            <a:chExt cx="7544008" cy="830997"/>
          </a:xfrm>
        </p:grpSpPr>
        <p:grpSp>
          <p:nvGrpSpPr>
            <p:cNvPr id="11" name="Agrupar 10"/>
            <p:cNvGrpSpPr/>
            <p:nvPr/>
          </p:nvGrpSpPr>
          <p:grpSpPr>
            <a:xfrm>
              <a:off x="709646" y="2021250"/>
              <a:ext cx="611256" cy="830997"/>
              <a:chOff x="703664" y="1508340"/>
              <a:chExt cx="749142" cy="1018451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703664" y="1744953"/>
                <a:ext cx="749142" cy="749142"/>
              </a:xfrm>
              <a:prstGeom prst="ellipse">
                <a:avLst/>
              </a:prstGeom>
              <a:solidFill>
                <a:srgbClr val="298EBE"/>
              </a:solidFill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4800" b="1" dirty="0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794173" y="1508340"/>
                <a:ext cx="588056" cy="1018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4800" b="1" dirty="0">
                    <a:solidFill>
                      <a:schemeClr val="bg1"/>
                    </a:solidFill>
                    <a:latin typeface="Candara"/>
                    <a:cs typeface="Candara"/>
                  </a:rPr>
                  <a:t>2</a:t>
                </a:r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1383382" y="2274639"/>
              <a:ext cx="6870272" cy="43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400" b="1" dirty="0">
                  <a:solidFill>
                    <a:srgbClr val="298EBE"/>
                  </a:solidFill>
                  <a:latin typeface="Candara"/>
                  <a:cs typeface="Candara"/>
                </a:rPr>
                <a:t>Ocurrencia de casos importados sin casos secundarios</a:t>
              </a:r>
              <a:endParaRPr lang="es-ES" sz="2400" b="1" dirty="0">
                <a:solidFill>
                  <a:srgbClr val="298EBE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709646" y="3026414"/>
            <a:ext cx="7640874" cy="858691"/>
            <a:chOff x="709646" y="2923075"/>
            <a:chExt cx="7640874" cy="858691"/>
          </a:xfrm>
        </p:grpSpPr>
        <p:grpSp>
          <p:nvGrpSpPr>
            <p:cNvPr id="16" name="Agrupar 15"/>
            <p:cNvGrpSpPr/>
            <p:nvPr/>
          </p:nvGrpSpPr>
          <p:grpSpPr>
            <a:xfrm>
              <a:off x="709646" y="2923075"/>
              <a:ext cx="611256" cy="858691"/>
              <a:chOff x="703664" y="1441702"/>
              <a:chExt cx="749142" cy="1052393"/>
            </a:xfrm>
          </p:grpSpPr>
          <p:sp>
            <p:nvSpPr>
              <p:cNvPr id="18" name="Elipse 17"/>
              <p:cNvSpPr/>
              <p:nvPr/>
            </p:nvSpPr>
            <p:spPr>
              <a:xfrm>
                <a:off x="703664" y="1744953"/>
                <a:ext cx="749142" cy="74914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4800" b="1" dirty="0"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808061" y="1441702"/>
                <a:ext cx="581425" cy="1018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4800" b="1" dirty="0">
                    <a:solidFill>
                      <a:schemeClr val="bg1"/>
                    </a:solidFill>
                    <a:latin typeface="Candara"/>
                    <a:cs typeface="Candara"/>
                  </a:rPr>
                  <a:t>3</a:t>
                </a:r>
              </a:p>
            </p:txBody>
          </p:sp>
        </p:grpSp>
        <p:sp>
          <p:nvSpPr>
            <p:cNvPr id="17" name="CuadroTexto 16"/>
            <p:cNvSpPr txBox="1"/>
            <p:nvPr/>
          </p:nvSpPr>
          <p:spPr>
            <a:xfrm>
              <a:off x="1383382" y="3237868"/>
              <a:ext cx="6967138" cy="43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400" b="1" dirty="0">
                  <a:solidFill>
                    <a:schemeClr val="accent4">
                      <a:lumMod val="75000"/>
                    </a:schemeClr>
                  </a:solidFill>
                  <a:latin typeface="Candara"/>
                  <a:cs typeface="Candara"/>
                </a:rPr>
                <a:t>Ocurrencia de casos importados con casos secundarios</a:t>
              </a:r>
              <a:endParaRPr lang="es-ES" sz="2400" b="1" dirty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709646" y="3829111"/>
            <a:ext cx="4978364" cy="849555"/>
            <a:chOff x="709646" y="3883927"/>
            <a:chExt cx="4978364" cy="849555"/>
          </a:xfrm>
        </p:grpSpPr>
        <p:grpSp>
          <p:nvGrpSpPr>
            <p:cNvPr id="21" name="Agrupar 20"/>
            <p:cNvGrpSpPr/>
            <p:nvPr/>
          </p:nvGrpSpPr>
          <p:grpSpPr>
            <a:xfrm>
              <a:off x="709646" y="3883927"/>
              <a:ext cx="611256" cy="849555"/>
              <a:chOff x="703664" y="1452899"/>
              <a:chExt cx="749142" cy="1041196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703664" y="1744953"/>
                <a:ext cx="749142" cy="74914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4800" b="1" dirty="0"/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762051" y="1452899"/>
                <a:ext cx="631154" cy="1018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4800" b="1" dirty="0">
                    <a:solidFill>
                      <a:schemeClr val="bg1"/>
                    </a:solidFill>
                    <a:latin typeface="Candara"/>
                    <a:cs typeface="Candara"/>
                  </a:rPr>
                  <a:t>4</a:t>
                </a:r>
              </a:p>
            </p:txBody>
          </p:sp>
        </p:grpSp>
        <p:sp>
          <p:nvSpPr>
            <p:cNvPr id="22" name="CuadroTexto 21"/>
            <p:cNvSpPr txBox="1"/>
            <p:nvPr/>
          </p:nvSpPr>
          <p:spPr>
            <a:xfrm>
              <a:off x="1383382" y="4189584"/>
              <a:ext cx="4304628" cy="43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400" b="1" dirty="0">
                  <a:solidFill>
                    <a:schemeClr val="accent2"/>
                  </a:solidFill>
                  <a:latin typeface="Candara"/>
                  <a:cs typeface="Candara"/>
                </a:rPr>
                <a:t>Transmisión sostenida en el país</a:t>
              </a:r>
              <a:endParaRPr lang="es-ES" sz="2400" b="1" dirty="0">
                <a:solidFill>
                  <a:schemeClr val="accent2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502542" y="1032185"/>
            <a:ext cx="8241707" cy="710996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781029" y="1758959"/>
            <a:ext cx="753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404040"/>
                </a:solidFill>
                <a:latin typeface="Candara"/>
                <a:cs typeface="Candara"/>
              </a:rPr>
              <a:t>Chile se encuentra en esta primera fase, en la cual no tenemos casos confirmados en el país, y se están realizando todas las acciones preventivas y de preparación frente a una eventual epidemia.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ES_tradnl" sz="2200" dirty="0">
                <a:solidFill>
                  <a:srgbClr val="376092"/>
                </a:solidFill>
                <a:latin typeface="Candara" panose="020E0502030303020204" pitchFamily="34" charset="0"/>
              </a:rPr>
              <a:t>Etapas de la epidemia COVID-19, situación en Chile</a:t>
            </a:r>
          </a:p>
        </p:txBody>
      </p:sp>
      <p:cxnSp>
        <p:nvCxnSpPr>
          <p:cNvPr id="28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0" y="2192916"/>
            <a:ext cx="9144000" cy="70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s-ES_tradnl" altLang="es-CL" sz="2000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PLAN DE ACCIÓN CORONAVIRUS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s-ES_tradnl" altLang="es-CL" b="1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REFORZAMIENTO RED DE VIGILANCIA</a:t>
            </a:r>
          </a:p>
        </p:txBody>
      </p:sp>
      <p:cxnSp>
        <p:nvCxnSpPr>
          <p:cNvPr id="6" name="9 Conector recto"/>
          <p:cNvCxnSpPr/>
          <p:nvPr/>
        </p:nvCxnSpPr>
        <p:spPr>
          <a:xfrm>
            <a:off x="392113" y="2030748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0 Conector recto"/>
          <p:cNvCxnSpPr/>
          <p:nvPr/>
        </p:nvCxnSpPr>
        <p:spPr>
          <a:xfrm>
            <a:off x="331788" y="3086100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0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020.02.28_CORONAVIRUS_PROTOCOLO-AEROPUERTO_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0"/>
          <a:stretch/>
        </p:blipFill>
        <p:spPr>
          <a:xfrm>
            <a:off x="941126" y="1059719"/>
            <a:ext cx="6980780" cy="253068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753258" y="3638765"/>
            <a:ext cx="4940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595959"/>
                </a:solidFill>
                <a:latin typeface="Candara"/>
                <a:cs typeface="Candara"/>
              </a:rPr>
              <a:t>Cada pasajero o grupo familiar que arribe al país deberá llenar una Declaración Jurada que será entregada a bordo del avión. 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" y="241799"/>
            <a:ext cx="6438038" cy="562160"/>
            <a:chOff x="1" y="241799"/>
            <a:chExt cx="6438038" cy="562160"/>
          </a:xfrm>
        </p:grpSpPr>
        <p:sp>
          <p:nvSpPr>
            <p:cNvPr id="3" name="Redondear rectángulo de esquina del mismo lado 2"/>
            <p:cNvSpPr/>
            <p:nvPr/>
          </p:nvSpPr>
          <p:spPr>
            <a:xfrm rot="5400000">
              <a:off x="2948191" y="-2685888"/>
              <a:ext cx="541657" cy="6438038"/>
            </a:xfrm>
            <a:prstGeom prst="round2SameRect">
              <a:avLst/>
            </a:prstGeom>
            <a:solidFill>
              <a:srgbClr val="4D55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210154" y="241799"/>
              <a:ext cx="55753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ndara"/>
                  <a:cs typeface="Candara"/>
                </a:rPr>
                <a:t>Protocolo de control en aeropuerto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95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ntrol-sanitario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72"/>
          <a:stretch/>
        </p:blipFill>
        <p:spPr>
          <a:xfrm>
            <a:off x="0" y="920671"/>
            <a:ext cx="9144000" cy="17287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106592" y="3087929"/>
            <a:ext cx="3009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A aquellas personas </a:t>
            </a: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sin sospecha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, se les recibirá su Declaración Jurada de ingreso y podrán seguir a Policía Internacional.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73097" y="2987433"/>
            <a:ext cx="300999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Aquellas personas </a:t>
            </a: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con sospecha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, serán derivadas a la Unidad de Control Sanitario ubicada al interior del aeropuerto para ser entrevistadas. </a:t>
            </a:r>
          </a:p>
        </p:txBody>
      </p:sp>
      <p:pic>
        <p:nvPicPr>
          <p:cNvPr id="9" name="Imagen 8" descr="control-sanitario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1" t="55406" r="33218" b="13741"/>
          <a:stretch/>
        </p:blipFill>
        <p:spPr>
          <a:xfrm>
            <a:off x="2936900" y="3124470"/>
            <a:ext cx="3139303" cy="1242479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1" y="241799"/>
            <a:ext cx="6438038" cy="562160"/>
            <a:chOff x="1" y="241799"/>
            <a:chExt cx="6438038" cy="562160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2948191" y="-2685888"/>
              <a:ext cx="541657" cy="6438038"/>
            </a:xfrm>
            <a:prstGeom prst="round2SameRect">
              <a:avLst/>
            </a:prstGeom>
            <a:solidFill>
              <a:srgbClr val="4D55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210154" y="241799"/>
              <a:ext cx="49597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ndara"/>
                  <a:cs typeface="Candara"/>
                </a:rPr>
                <a:t>Control sanitario en aeropuerto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5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412"/>
            <a:ext cx="8981816" cy="2898929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1" y="241799"/>
            <a:ext cx="6438038" cy="562160"/>
            <a:chOff x="1" y="241799"/>
            <a:chExt cx="6438038" cy="562160"/>
          </a:xfrm>
        </p:grpSpPr>
        <p:sp>
          <p:nvSpPr>
            <p:cNvPr id="6" name="Redondear rectángulo de esquina del mismo lado 5"/>
            <p:cNvSpPr/>
            <p:nvPr/>
          </p:nvSpPr>
          <p:spPr>
            <a:xfrm rot="5400000">
              <a:off x="2948191" y="-2685888"/>
              <a:ext cx="541657" cy="6438038"/>
            </a:xfrm>
            <a:prstGeom prst="round2SameRect">
              <a:avLst/>
            </a:prstGeom>
            <a:solidFill>
              <a:srgbClr val="4D55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10154" y="241799"/>
              <a:ext cx="442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ndara"/>
                  <a:cs typeface="Candara"/>
                </a:rPr>
                <a:t>Manejo de caso sospechoso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8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entros-referencia-m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749"/>
            <a:ext cx="9144000" cy="3567112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1" y="241799"/>
            <a:ext cx="6438038" cy="562160"/>
            <a:chOff x="1" y="241799"/>
            <a:chExt cx="6438038" cy="562160"/>
          </a:xfrm>
        </p:grpSpPr>
        <p:sp>
          <p:nvSpPr>
            <p:cNvPr id="6" name="Redondear rectángulo de esquina del mismo lado 5"/>
            <p:cNvSpPr/>
            <p:nvPr/>
          </p:nvSpPr>
          <p:spPr>
            <a:xfrm rot="5400000">
              <a:off x="2948191" y="-2685888"/>
              <a:ext cx="541657" cy="6438038"/>
            </a:xfrm>
            <a:prstGeom prst="round2SameRect">
              <a:avLst/>
            </a:prstGeom>
            <a:solidFill>
              <a:srgbClr val="4D55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10154" y="241799"/>
              <a:ext cx="437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ndara"/>
                  <a:cs typeface="Candara"/>
                </a:rPr>
                <a:t>Preparación Red Asistencial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1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" y="241799"/>
            <a:ext cx="6438038" cy="562160"/>
            <a:chOff x="1" y="241799"/>
            <a:chExt cx="6438038" cy="562160"/>
          </a:xfrm>
        </p:grpSpPr>
        <p:sp>
          <p:nvSpPr>
            <p:cNvPr id="6" name="Redondear rectángulo de esquina del mismo lado 5"/>
            <p:cNvSpPr/>
            <p:nvPr/>
          </p:nvSpPr>
          <p:spPr>
            <a:xfrm rot="5400000">
              <a:off x="2948191" y="-2685888"/>
              <a:ext cx="541657" cy="6438038"/>
            </a:xfrm>
            <a:prstGeom prst="round2SameRect">
              <a:avLst/>
            </a:prstGeom>
            <a:solidFill>
              <a:srgbClr val="4D55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10154" y="241799"/>
              <a:ext cx="437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ndara"/>
                  <a:cs typeface="Candara"/>
                </a:rPr>
                <a:t>Preparación Red Asistencial</a:t>
              </a: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81473" y="1105444"/>
            <a:ext cx="4945481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300"/>
              </a:spcAft>
            </a:pPr>
            <a:r>
              <a:rPr lang="es-ES_tradnl" b="1" dirty="0">
                <a:solidFill>
                  <a:srgbClr val="788C9E"/>
                </a:solidFill>
                <a:latin typeface="Candara"/>
                <a:cs typeface="Candara"/>
              </a:rPr>
              <a:t>SIMULACROS</a:t>
            </a:r>
          </a:p>
          <a:p>
            <a:pPr algn="r">
              <a:lnSpc>
                <a:spcPct val="80000"/>
              </a:lnSpc>
            </a:pP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rPr>
              <a:t>Establecimientos realizan simulacros y jornadas de capacitación a los equipos de salud para atención de pacientes con Coronavirus.</a:t>
            </a:r>
          </a:p>
        </p:txBody>
      </p:sp>
      <p:pic>
        <p:nvPicPr>
          <p:cNvPr id="3" name="Imagen 2" descr="red-asistencial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584697"/>
            <a:ext cx="4119011" cy="419986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93915" y="2375331"/>
            <a:ext cx="4570857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300"/>
              </a:spcAft>
            </a:pPr>
            <a:r>
              <a:rPr lang="es-ES_tradnl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PROTOCOLOS DE ATENCIÓN</a:t>
            </a:r>
          </a:p>
          <a:p>
            <a:pPr algn="r">
              <a:lnSpc>
                <a:spcPct val="80000"/>
              </a:lnSpc>
            </a:pP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rPr>
              <a:t>Se establecen medidas de cuidado y uso de elementos de protección personal para atención de pacientes con Coronavirus.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10154" y="3788196"/>
            <a:ext cx="4570858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300"/>
              </a:spcAft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ndara"/>
                <a:cs typeface="Candara"/>
              </a:rPr>
              <a:t>AMPLIACIÓN DE CAPACIDAD DIAGNÓSTICA</a:t>
            </a:r>
            <a:endParaRPr lang="es-ES_tradnl" b="1" dirty="0">
              <a:solidFill>
                <a:schemeClr val="accent1">
                  <a:lumMod val="75000"/>
                </a:schemeClr>
              </a:solidFill>
              <a:latin typeface="Candara"/>
              <a:cs typeface="Candara"/>
            </a:endParaRPr>
          </a:p>
          <a:p>
            <a:pPr algn="r">
              <a:lnSpc>
                <a:spcPct val="80000"/>
              </a:lnSpc>
            </a:pP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rPr>
              <a:t>Además del ISP, hospitales de 6 regiones del país se convertirán en laboratorios de referencia para la pesquisa de COVID-19.</a:t>
            </a:r>
          </a:p>
        </p:txBody>
      </p:sp>
    </p:spTree>
    <p:extLst>
      <p:ext uri="{BB962C8B-B14F-4D97-AF65-F5344CB8AC3E}">
        <p14:creationId xmlns:p14="http://schemas.microsoft.com/office/powerpoint/2010/main" val="38459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5132" y="2822987"/>
            <a:ext cx="3060944" cy="1050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camas-y-hospital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4" t="19215" r="7661" b="40302"/>
          <a:stretch/>
        </p:blipFill>
        <p:spPr>
          <a:xfrm>
            <a:off x="5719853" y="1344817"/>
            <a:ext cx="2700027" cy="202816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7212" y="1172468"/>
            <a:ext cx="48700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404040"/>
                </a:solidFill>
                <a:latin typeface="Candara"/>
                <a:cs typeface="Candara"/>
              </a:rPr>
              <a:t>La entrega de 5 nuevos hospitales de manera anticipada para hacer frente a la potencial demanda por casos de Coronavirus:</a:t>
            </a:r>
          </a:p>
          <a:p>
            <a:endParaRPr lang="es-ES_tradnl" dirty="0">
              <a:solidFill>
                <a:srgbClr val="404040"/>
              </a:solidFill>
              <a:latin typeface="Candara"/>
              <a:cs typeface="Candara"/>
            </a:endParaRPr>
          </a:p>
          <a:p>
            <a:r>
              <a:rPr lang="es-ES_tradnl" dirty="0">
                <a:solidFill>
                  <a:srgbClr val="404040"/>
                </a:solidFill>
                <a:latin typeface="Candara"/>
                <a:cs typeface="Candara"/>
              </a:rPr>
              <a:t>- Hospital Félix Bulnes</a:t>
            </a:r>
          </a:p>
          <a:p>
            <a:r>
              <a:rPr lang="es-ES_tradnl" dirty="0">
                <a:solidFill>
                  <a:srgbClr val="404040"/>
                </a:solidFill>
                <a:latin typeface="Candara"/>
                <a:cs typeface="Candara"/>
              </a:rPr>
              <a:t>- Hospital Padre Las Casas</a:t>
            </a:r>
          </a:p>
          <a:p>
            <a:r>
              <a:rPr lang="es-ES_tradnl" dirty="0">
                <a:solidFill>
                  <a:srgbClr val="404040"/>
                </a:solidFill>
                <a:latin typeface="Candara"/>
                <a:cs typeface="Candara"/>
              </a:rPr>
              <a:t>- Hospital de Ovalle</a:t>
            </a:r>
          </a:p>
          <a:p>
            <a:r>
              <a:rPr lang="es-ES_tradnl" dirty="0">
                <a:solidFill>
                  <a:srgbClr val="404040"/>
                </a:solidFill>
                <a:latin typeface="Candara"/>
                <a:cs typeface="Candara"/>
              </a:rPr>
              <a:t>- Hospital de Angol</a:t>
            </a:r>
          </a:p>
          <a:p>
            <a:r>
              <a:rPr lang="es-ES_tradnl" dirty="0">
                <a:solidFill>
                  <a:srgbClr val="404040"/>
                </a:solidFill>
                <a:latin typeface="Candara"/>
                <a:cs typeface="Candara"/>
              </a:rPr>
              <a:t>- Hospital Gustavo </a:t>
            </a:r>
            <a:r>
              <a:rPr lang="es-ES_tradnl" dirty="0" err="1">
                <a:solidFill>
                  <a:srgbClr val="404040"/>
                </a:solidFill>
                <a:latin typeface="Candara"/>
                <a:cs typeface="Candara"/>
              </a:rPr>
              <a:t>Fricke</a:t>
            </a:r>
            <a:endParaRPr lang="es-ES" dirty="0">
              <a:solidFill>
                <a:srgbClr val="404040"/>
              </a:solidFill>
              <a:latin typeface="Candara"/>
              <a:cs typeface="Candar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01579" y="3526451"/>
            <a:ext cx="300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404040"/>
                </a:solidFill>
                <a:latin typeface="Candara"/>
                <a:cs typeface="Candara"/>
              </a:rPr>
              <a:t>Se reconvierten más de 1.700 camas para hacer frente a un posible brote de COVID-19.</a:t>
            </a:r>
            <a:endParaRPr lang="es-ES" dirty="0">
              <a:solidFill>
                <a:srgbClr val="404040"/>
              </a:solidFill>
              <a:latin typeface="Candara"/>
              <a:cs typeface="Candara"/>
            </a:endParaRPr>
          </a:p>
        </p:txBody>
      </p:sp>
      <p:pic>
        <p:nvPicPr>
          <p:cNvPr id="10" name="Imagen 9" descr="hospital-mon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32" y="3092421"/>
            <a:ext cx="3325579" cy="2078487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1" y="241799"/>
            <a:ext cx="6438038" cy="562160"/>
            <a:chOff x="1" y="241799"/>
            <a:chExt cx="6438038" cy="562160"/>
          </a:xfrm>
        </p:grpSpPr>
        <p:sp>
          <p:nvSpPr>
            <p:cNvPr id="12" name="Redondear rectángulo de esquina del mismo lado 11"/>
            <p:cNvSpPr/>
            <p:nvPr/>
          </p:nvSpPr>
          <p:spPr>
            <a:xfrm rot="5400000">
              <a:off x="2948191" y="-2685888"/>
              <a:ext cx="541657" cy="6438038"/>
            </a:xfrm>
            <a:prstGeom prst="round2SameRect">
              <a:avLst/>
            </a:prstGeom>
            <a:solidFill>
              <a:srgbClr val="4D55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10154" y="241799"/>
              <a:ext cx="2949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Candara"/>
                  <a:cs typeface="Candara"/>
                </a:rPr>
                <a:t>Nuevos hospitales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6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18228</TotalTime>
  <Words>396</Words>
  <Application>Microsoft Macintosh PowerPoint</Application>
  <PresentationFormat>Presentación en pantalla (16:9)</PresentationFormat>
  <Paragraphs>52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Candara</vt:lpstr>
      <vt:lpstr>gobCL</vt:lpstr>
      <vt:lpstr>Verdana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Rivera Peters</dc:creator>
  <cp:lastModifiedBy>rigo cornejo</cp:lastModifiedBy>
  <cp:revision>620</cp:revision>
  <cp:lastPrinted>2015-08-31T13:33:20Z</cp:lastPrinted>
  <dcterms:created xsi:type="dcterms:W3CDTF">2014-07-21T22:48:34Z</dcterms:created>
  <dcterms:modified xsi:type="dcterms:W3CDTF">2020-03-03T12:41:20Z</dcterms:modified>
</cp:coreProperties>
</file>